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2969538"/>
            <a:ext cx="11987689" cy="1371600"/>
          </a:xfrm>
          <a:prstGeom prst="rect">
            <a:avLst/>
          </a:prstGeom>
          <a:noFill/>
          <a:ln/>
        </p:spPr>
        <p:txBody>
          <a:bodyPr wrap="square" rtlCol="0" anchor="t"/>
          <a:lstStyle/>
          <a:p>
            <a:pPr indent="0" marL="0">
              <a:lnSpc>
                <a:spcPts val="5400"/>
              </a:lnSpc>
              <a:buNone/>
            </a:pPr>
            <a:r>
              <a:rPr lang="en-US" sz="4320" b="1" dirty="0">
                <a:solidFill>
                  <a:srgbClr val="16FFBB"/>
                </a:solidFill>
                <a:latin typeface="Spline Sans" pitchFamily="34" charset="0"/>
                <a:ea typeface="Spline Sans" pitchFamily="34" charset="-122"/>
                <a:cs typeface="Spline Sans" pitchFamily="34" charset="-120"/>
              </a:rPr>
              <a:t>Analyzing Advertising Impact on Sales: A Data-Driven Approach</a:t>
            </a:r>
            <a:endParaRPr lang="en-US" sz="4320" dirty="0"/>
          </a:p>
        </p:txBody>
      </p:sp>
      <p:sp>
        <p:nvSpPr>
          <p:cNvPr id="5" name="Text 2"/>
          <p:cNvSpPr/>
          <p:nvPr/>
        </p:nvSpPr>
        <p:spPr>
          <a:xfrm>
            <a:off x="1321356" y="4711422"/>
            <a:ext cx="4389120" cy="548521"/>
          </a:xfrm>
          <a:prstGeom prst="rect">
            <a:avLst/>
          </a:prstGeom>
          <a:noFill/>
          <a:ln/>
        </p:spPr>
        <p:txBody>
          <a:bodyPr wrap="none" rtlCol="0" anchor="t"/>
          <a:lstStyle/>
          <a:p>
            <a:pPr indent="0" marL="0">
              <a:lnSpc>
                <a:spcPts val="4320"/>
              </a:lnSpc>
              <a:buNone/>
            </a:pPr>
            <a:endParaRPr lang="en-US" sz="3456"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3011210"/>
            <a:ext cx="11517392" cy="685800"/>
          </a:xfrm>
          <a:prstGeom prst="rect">
            <a:avLst/>
          </a:prstGeom>
          <a:noFill/>
          <a:ln/>
        </p:spPr>
        <p:txBody>
          <a:bodyPr wrap="none" rtlCol="0" anchor="t"/>
          <a:lstStyle/>
          <a:p>
            <a:pPr indent="0" marL="0">
              <a:lnSpc>
                <a:spcPts val="5400"/>
              </a:lnSpc>
              <a:buNone/>
            </a:pPr>
            <a:r>
              <a:rPr lang="en-US" sz="4320" b="1" dirty="0">
                <a:solidFill>
                  <a:srgbClr val="16FFBB"/>
                </a:solidFill>
                <a:latin typeface="Spline Sans" pitchFamily="34" charset="0"/>
                <a:ea typeface="Spline Sans" pitchFamily="34" charset="-122"/>
                <a:cs typeface="Spline Sans" pitchFamily="34" charset="-120"/>
              </a:rPr>
              <a:t>Average amount spent on TV advertisements</a:t>
            </a:r>
            <a:endParaRPr lang="en-US" sz="4320" dirty="0"/>
          </a:p>
        </p:txBody>
      </p:sp>
      <p:pic>
        <p:nvPicPr>
          <p:cNvPr id="5" name="Image 1" descr="preencoded.png">    </p:cNvPr>
          <p:cNvPicPr>
            <a:picLocks noChangeAspect="1"/>
          </p:cNvPicPr>
          <p:nvPr/>
        </p:nvPicPr>
        <p:blipFill>
          <a:blip r:embed="rId2"/>
          <a:stretch>
            <a:fillRect/>
          </a:stretch>
        </p:blipFill>
        <p:spPr>
          <a:xfrm>
            <a:off x="1321356" y="4190762"/>
            <a:ext cx="6588800" cy="354806"/>
          </a:xfrm>
          <a:prstGeom prst="rect">
            <a:avLst/>
          </a:prstGeom>
        </p:spPr>
      </p:pic>
      <p:sp>
        <p:nvSpPr>
          <p:cNvPr id="6" name="Text 2"/>
          <p:cNvSpPr/>
          <p:nvPr/>
        </p:nvSpPr>
        <p:spPr>
          <a:xfrm>
            <a:off x="1321356" y="4823222"/>
            <a:ext cx="11987689" cy="395049"/>
          </a:xfrm>
          <a:prstGeom prst="rect">
            <a:avLst/>
          </a:prstGeom>
          <a:noFill/>
          <a:ln/>
        </p:spPr>
        <p:txBody>
          <a:bodyPr wrap="none" rtlCol="0" anchor="t"/>
          <a:lstStyle/>
          <a:p>
            <a:pPr indent="0" marL="0">
              <a:lnSpc>
                <a:spcPts val="3110"/>
              </a:lnSpc>
              <a:buNone/>
            </a:pPr>
            <a:endParaRPr lang="en-US" sz="1944"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2791539" y="513636"/>
            <a:ext cx="9047321" cy="1035129"/>
          </a:xfrm>
          <a:prstGeom prst="rect">
            <a:avLst/>
          </a:prstGeom>
          <a:noFill/>
          <a:ln/>
        </p:spPr>
        <p:txBody>
          <a:bodyPr wrap="square" rtlCol="0" anchor="t"/>
          <a:lstStyle/>
          <a:p>
            <a:pPr indent="0" marL="0">
              <a:lnSpc>
                <a:spcPts val="4075"/>
              </a:lnSpc>
              <a:buNone/>
            </a:pPr>
            <a:r>
              <a:rPr lang="en-US" sz="3260" b="1" dirty="0">
                <a:solidFill>
                  <a:srgbClr val="16FFBB"/>
                </a:solidFill>
                <a:latin typeface="Spline Sans" pitchFamily="34" charset="0"/>
                <a:ea typeface="Spline Sans" pitchFamily="34" charset="-122"/>
                <a:cs typeface="Spline Sans" pitchFamily="34" charset="-120"/>
              </a:rPr>
              <a:t>Correlation between radio advertising expenditure and product sales</a:t>
            </a:r>
            <a:endParaRPr lang="en-US" sz="3260" dirty="0"/>
          </a:p>
        </p:txBody>
      </p:sp>
      <p:sp>
        <p:nvSpPr>
          <p:cNvPr id="5" name="Text 2"/>
          <p:cNvSpPr/>
          <p:nvPr/>
        </p:nvSpPr>
        <p:spPr>
          <a:xfrm>
            <a:off x="3089434" y="1921312"/>
            <a:ext cx="8749427" cy="298133"/>
          </a:xfrm>
          <a:prstGeom prst="rect">
            <a:avLst/>
          </a:prstGeom>
          <a:noFill/>
          <a:ln/>
        </p:spPr>
        <p:txBody>
          <a:bodyPr wrap="none" rtlCol="0" anchor="t"/>
          <a:lstStyle/>
          <a:p>
            <a:pPr algn="l" marL="342900" indent="-342900">
              <a:lnSpc>
                <a:spcPts val="2347"/>
              </a:lnSpc>
              <a:buSzPct val="100000"/>
              <a:buChar char="•"/>
            </a:pPr>
            <a:r>
              <a:rPr lang="en-US" sz="1467" dirty="0">
                <a:solidFill>
                  <a:srgbClr val="E0E4E6"/>
                </a:solidFill>
                <a:latin typeface="Barlow" pitchFamily="34" charset="0"/>
                <a:ea typeface="Barlow" pitchFamily="34" charset="-122"/>
                <a:cs typeface="Barlow" pitchFamily="34" charset="-120"/>
              </a:rPr>
              <a:t>The scatter plot shows that there is a positive correlation.</a:t>
            </a:r>
            <a:endParaRPr lang="en-US" sz="1467" dirty="0"/>
          </a:p>
        </p:txBody>
      </p:sp>
      <p:sp>
        <p:nvSpPr>
          <p:cNvPr id="6" name="Text 3"/>
          <p:cNvSpPr/>
          <p:nvPr/>
        </p:nvSpPr>
        <p:spPr>
          <a:xfrm>
            <a:off x="3089434" y="2284571"/>
            <a:ext cx="8749427" cy="298133"/>
          </a:xfrm>
          <a:prstGeom prst="rect">
            <a:avLst/>
          </a:prstGeom>
          <a:noFill/>
          <a:ln/>
        </p:spPr>
        <p:txBody>
          <a:bodyPr wrap="none" rtlCol="0" anchor="t"/>
          <a:lstStyle/>
          <a:p>
            <a:pPr algn="l" marL="342900" indent="-342900">
              <a:lnSpc>
                <a:spcPts val="2347"/>
              </a:lnSpc>
              <a:buSzPct val="100000"/>
              <a:buChar char="•"/>
            </a:pPr>
            <a:r>
              <a:rPr lang="en-US" sz="1467" dirty="0">
                <a:solidFill>
                  <a:srgbClr val="E0E4E6"/>
                </a:solidFill>
                <a:latin typeface="Barlow" pitchFamily="34" charset="0"/>
                <a:ea typeface="Barlow" pitchFamily="34" charset="-122"/>
                <a:cs typeface="Barlow" pitchFamily="34" charset="-120"/>
              </a:rPr>
              <a:t>This implies that an increase in radio advertising expenditure leads to higher product sales.</a:t>
            </a:r>
            <a:endParaRPr lang="en-US" sz="1467" dirty="0"/>
          </a:p>
        </p:txBody>
      </p:sp>
      <p:pic>
        <p:nvPicPr>
          <p:cNvPr id="7" name="Image 1" descr="preencoded.png">    </p:cNvPr>
          <p:cNvPicPr>
            <a:picLocks noChangeAspect="1"/>
          </p:cNvPicPr>
          <p:nvPr/>
        </p:nvPicPr>
        <p:blipFill>
          <a:blip r:embed="rId2"/>
          <a:stretch>
            <a:fillRect/>
          </a:stretch>
        </p:blipFill>
        <p:spPr>
          <a:xfrm>
            <a:off x="2791539" y="2792254"/>
            <a:ext cx="5637014" cy="4415909"/>
          </a:xfrm>
          <a:prstGeom prst="rect">
            <a:avLst/>
          </a:prstGeom>
        </p:spPr>
      </p:pic>
      <p:sp>
        <p:nvSpPr>
          <p:cNvPr id="8" name="Text 4"/>
          <p:cNvSpPr/>
          <p:nvPr/>
        </p:nvSpPr>
        <p:spPr>
          <a:xfrm>
            <a:off x="2791539" y="7417713"/>
            <a:ext cx="9047321" cy="298133"/>
          </a:xfrm>
          <a:prstGeom prst="rect">
            <a:avLst/>
          </a:prstGeom>
          <a:noFill/>
          <a:ln/>
        </p:spPr>
        <p:txBody>
          <a:bodyPr wrap="none" rtlCol="0" anchor="t"/>
          <a:lstStyle/>
          <a:p>
            <a:pPr indent="0" marL="0">
              <a:lnSpc>
                <a:spcPts val="2347"/>
              </a:lnSpc>
              <a:buNone/>
            </a:pPr>
            <a:endParaRPr lang="en-US" sz="1467"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1603058"/>
            <a:ext cx="11987689" cy="1371600"/>
          </a:xfrm>
          <a:prstGeom prst="rect">
            <a:avLst/>
          </a:prstGeom>
          <a:noFill/>
          <a:ln/>
        </p:spPr>
        <p:txBody>
          <a:bodyPr wrap="square" rtlCol="0" anchor="t"/>
          <a:lstStyle/>
          <a:p>
            <a:pPr indent="0" marL="0">
              <a:lnSpc>
                <a:spcPts val="5400"/>
              </a:lnSpc>
              <a:buNone/>
            </a:pPr>
            <a:r>
              <a:rPr lang="en-US" sz="4320" b="1" dirty="0">
                <a:solidFill>
                  <a:srgbClr val="16FFBB"/>
                </a:solidFill>
                <a:latin typeface="Spline Sans" pitchFamily="34" charset="0"/>
                <a:ea typeface="Spline Sans" pitchFamily="34" charset="-122"/>
                <a:cs typeface="Spline Sans" pitchFamily="34" charset="-120"/>
              </a:rPr>
              <a:t>Advertising medium with the highest impact on sales</a:t>
            </a:r>
            <a:endParaRPr lang="en-US" sz="4320" dirty="0"/>
          </a:p>
        </p:txBody>
      </p:sp>
      <p:sp>
        <p:nvSpPr>
          <p:cNvPr id="5" name="Text 2"/>
          <p:cNvSpPr/>
          <p:nvPr/>
        </p:nvSpPr>
        <p:spPr>
          <a:xfrm>
            <a:off x="1716286" y="3468410"/>
            <a:ext cx="11592758"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E0E4E6"/>
                </a:solidFill>
                <a:latin typeface="Barlow" pitchFamily="34" charset="0"/>
                <a:ea typeface="Barlow" pitchFamily="34" charset="-122"/>
                <a:cs typeface="Barlow" pitchFamily="34" charset="-120"/>
              </a:rPr>
              <a:t>Measuring Correlations</a:t>
            </a:r>
            <a:pPr algn="l" indent="0" marL="0">
              <a:lnSpc>
                <a:spcPts val="3110"/>
              </a:lnSpc>
              <a:buNone/>
            </a:pPr>
            <a:r>
              <a:rPr lang="en-US" sz="1944" dirty="0">
                <a:solidFill>
                  <a:srgbClr val="E0E4E6"/>
                </a:solidFill>
                <a:latin typeface="Barlow" pitchFamily="34" charset="0"/>
                <a:ea typeface="Barlow" pitchFamily="34" charset="-122"/>
                <a:cs typeface="Barlow" pitchFamily="34" charset="-120"/>
              </a:rPr>
              <a:t>: The code checks how closely related the amount spent on each type of advertising (TV, radio, newspaper) is to the product sales. </a:t>
            </a:r>
            <a:endParaRPr lang="en-US" sz="1944" dirty="0"/>
          </a:p>
        </p:txBody>
      </p:sp>
      <p:sp>
        <p:nvSpPr>
          <p:cNvPr id="6" name="Text 3"/>
          <p:cNvSpPr/>
          <p:nvPr/>
        </p:nvSpPr>
        <p:spPr>
          <a:xfrm>
            <a:off x="1716286" y="4344829"/>
            <a:ext cx="11592758"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E0E4E6"/>
                </a:solidFill>
                <a:latin typeface="Barlow" pitchFamily="34" charset="0"/>
                <a:ea typeface="Barlow" pitchFamily="34" charset="-122"/>
                <a:cs typeface="Barlow" pitchFamily="34" charset="-120"/>
              </a:rPr>
              <a:t>Finding the strongest correlation</a:t>
            </a:r>
            <a:pPr algn="l" indent="0" marL="0">
              <a:lnSpc>
                <a:spcPts val="3110"/>
              </a:lnSpc>
              <a:buNone/>
            </a:pPr>
            <a:r>
              <a:rPr lang="en-US" sz="1944" dirty="0">
                <a:solidFill>
                  <a:srgbClr val="E0E4E6"/>
                </a:solidFill>
                <a:latin typeface="Barlow" pitchFamily="34" charset="0"/>
                <a:ea typeface="Barlow" pitchFamily="34" charset="-122"/>
                <a:cs typeface="Barlow" pitchFamily="34" charset="-120"/>
              </a:rPr>
              <a:t>: After looking at the strength of these relationships, we identify which one is the strongest.</a:t>
            </a:r>
            <a:endParaRPr lang="en-US" sz="1944" dirty="0"/>
          </a:p>
        </p:txBody>
      </p:sp>
      <p:pic>
        <p:nvPicPr>
          <p:cNvPr id="7" name="Image 1" descr="preencoded.png">    </p:cNvPr>
          <p:cNvPicPr>
            <a:picLocks noChangeAspect="1"/>
          </p:cNvPicPr>
          <p:nvPr/>
        </p:nvPicPr>
        <p:blipFill>
          <a:blip r:embed="rId2"/>
          <a:stretch>
            <a:fillRect/>
          </a:stretch>
        </p:blipFill>
        <p:spPr>
          <a:xfrm>
            <a:off x="1321356" y="5412581"/>
            <a:ext cx="10424160" cy="541139"/>
          </a:xfrm>
          <a:prstGeom prst="rect">
            <a:avLst/>
          </a:prstGeom>
        </p:spPr>
      </p:pic>
      <p:sp>
        <p:nvSpPr>
          <p:cNvPr id="8" name="Text 4"/>
          <p:cNvSpPr/>
          <p:nvPr/>
        </p:nvSpPr>
        <p:spPr>
          <a:xfrm>
            <a:off x="1321356" y="6231374"/>
            <a:ext cx="11987689" cy="395049"/>
          </a:xfrm>
          <a:prstGeom prst="rect">
            <a:avLst/>
          </a:prstGeom>
          <a:noFill/>
          <a:ln/>
        </p:spPr>
        <p:txBody>
          <a:bodyPr wrap="none" rtlCol="0" anchor="t"/>
          <a:lstStyle/>
          <a:p>
            <a:pPr indent="0" marL="0">
              <a:lnSpc>
                <a:spcPts val="3110"/>
              </a:lnSpc>
              <a:buNone/>
            </a:pPr>
            <a:endParaRPr lang="en-US" sz="1944"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134594"/>
          </a:xfrm>
          <a:prstGeom prst="rect">
            <a:avLst/>
          </a:prstGeom>
          <a:solidFill>
            <a:srgbClr val="0A081B">
              <a:alpha val="75000"/>
            </a:srgbClr>
          </a:solidFill>
          <a:ln/>
        </p:spPr>
      </p:sp>
      <p:sp>
        <p:nvSpPr>
          <p:cNvPr id="4" name="Text 1"/>
          <p:cNvSpPr/>
          <p:nvPr/>
        </p:nvSpPr>
        <p:spPr>
          <a:xfrm>
            <a:off x="3119437" y="475178"/>
            <a:ext cx="8391406" cy="960120"/>
          </a:xfrm>
          <a:prstGeom prst="rect">
            <a:avLst/>
          </a:prstGeom>
          <a:noFill/>
          <a:ln/>
        </p:spPr>
        <p:txBody>
          <a:bodyPr wrap="square" rtlCol="0" anchor="t"/>
          <a:lstStyle/>
          <a:p>
            <a:pPr indent="0" marL="0">
              <a:lnSpc>
                <a:spcPts val="3780"/>
              </a:lnSpc>
              <a:buNone/>
            </a:pPr>
            <a:r>
              <a:rPr lang="en-US" sz="3024" b="1" dirty="0">
                <a:solidFill>
                  <a:srgbClr val="16FFBB"/>
                </a:solidFill>
                <a:latin typeface="Spline Sans" pitchFamily="34" charset="0"/>
                <a:ea typeface="Spline Sans" pitchFamily="34" charset="-122"/>
                <a:cs typeface="Spline Sans" pitchFamily="34" charset="-120"/>
              </a:rPr>
              <a:t>Predicting Sales with a Multi-Variable Linear Regression Model: TV, Radio, and Newspaper</a:t>
            </a:r>
            <a:endParaRPr lang="en-US" sz="3024" dirty="0"/>
          </a:p>
        </p:txBody>
      </p:sp>
      <p:sp>
        <p:nvSpPr>
          <p:cNvPr id="5" name="Text 2"/>
          <p:cNvSpPr/>
          <p:nvPr/>
        </p:nvSpPr>
        <p:spPr>
          <a:xfrm>
            <a:off x="3119437" y="1780937"/>
            <a:ext cx="8391406" cy="276582"/>
          </a:xfrm>
          <a:prstGeom prst="rect">
            <a:avLst/>
          </a:prstGeom>
          <a:noFill/>
          <a:ln/>
        </p:spPr>
        <p:txBody>
          <a:bodyPr wrap="none" rtlCol="0" anchor="t"/>
          <a:lstStyle/>
          <a:p>
            <a:pPr indent="0" marL="0">
              <a:lnSpc>
                <a:spcPts val="2177"/>
              </a:lnSpc>
              <a:buNone/>
            </a:pPr>
            <a:r>
              <a:rPr lang="en-US" sz="1361" b="1" dirty="0">
                <a:solidFill>
                  <a:srgbClr val="E0E4E6"/>
                </a:solidFill>
                <a:latin typeface="Barlow" pitchFamily="34" charset="0"/>
                <a:ea typeface="Barlow" pitchFamily="34" charset="-122"/>
                <a:cs typeface="Barlow" pitchFamily="34" charset="-120"/>
              </a:rPr>
              <a:t>Key Insights:</a:t>
            </a:r>
            <a:endParaRPr lang="en-US" sz="1361" dirty="0"/>
          </a:p>
        </p:txBody>
      </p:sp>
      <p:sp>
        <p:nvSpPr>
          <p:cNvPr id="6" name="Text 3"/>
          <p:cNvSpPr/>
          <p:nvPr/>
        </p:nvSpPr>
        <p:spPr>
          <a:xfrm>
            <a:off x="3395782" y="2251829"/>
            <a:ext cx="8115062" cy="276582"/>
          </a:xfrm>
          <a:prstGeom prst="rect">
            <a:avLst/>
          </a:prstGeom>
          <a:noFill/>
          <a:ln/>
        </p:spPr>
        <p:txBody>
          <a:bodyPr wrap="none" rtlCol="0" anchor="t"/>
          <a:lstStyle/>
          <a:p>
            <a:pPr algn="l" marL="342900" indent="-342900">
              <a:lnSpc>
                <a:spcPts val="2177"/>
              </a:lnSpc>
              <a:buSzPct val="100000"/>
              <a:buChar char="•"/>
            </a:pPr>
            <a:r>
              <a:rPr lang="en-US" sz="1361" b="1" dirty="0">
                <a:solidFill>
                  <a:srgbClr val="E0E4E6"/>
                </a:solidFill>
                <a:latin typeface="Barlow" pitchFamily="34" charset="0"/>
                <a:ea typeface="Barlow" pitchFamily="34" charset="-122"/>
                <a:cs typeface="Barlow" pitchFamily="34" charset="-120"/>
              </a:rPr>
              <a:t>Strong Predictive Power:</a:t>
            </a:r>
            <a:pPr algn="l" indent="0" marL="0">
              <a:lnSpc>
                <a:spcPts val="2177"/>
              </a:lnSpc>
              <a:buNone/>
            </a:pPr>
            <a:r>
              <a:rPr lang="en-US" sz="1361" dirty="0">
                <a:solidFill>
                  <a:srgbClr val="E0E4E6"/>
                </a:solidFill>
                <a:latin typeface="Barlow" pitchFamily="34" charset="0"/>
                <a:ea typeface="Barlow" pitchFamily="34" charset="-122"/>
                <a:cs typeface="Barlow" pitchFamily="34" charset="-120"/>
              </a:rPr>
              <a:t> The model's sales predictions closely align with the actual observed sales data.</a:t>
            </a:r>
            <a:endParaRPr lang="en-US" sz="1361" dirty="0"/>
          </a:p>
        </p:txBody>
      </p:sp>
      <p:sp>
        <p:nvSpPr>
          <p:cNvPr id="7" name="Text 4"/>
          <p:cNvSpPr/>
          <p:nvPr/>
        </p:nvSpPr>
        <p:spPr>
          <a:xfrm>
            <a:off x="3395782" y="2588895"/>
            <a:ext cx="8115062" cy="553164"/>
          </a:xfrm>
          <a:prstGeom prst="rect">
            <a:avLst/>
          </a:prstGeom>
          <a:noFill/>
          <a:ln/>
        </p:spPr>
        <p:txBody>
          <a:bodyPr wrap="square" rtlCol="0" anchor="t"/>
          <a:lstStyle/>
          <a:p>
            <a:pPr algn="l" marL="342900" indent="-342900">
              <a:lnSpc>
                <a:spcPts val="2177"/>
              </a:lnSpc>
              <a:buSzPct val="100000"/>
              <a:buChar char="•"/>
            </a:pPr>
            <a:r>
              <a:rPr lang="en-US" sz="1361" b="1" dirty="0">
                <a:solidFill>
                  <a:srgbClr val="E0E4E6"/>
                </a:solidFill>
                <a:latin typeface="Barlow" pitchFamily="34" charset="0"/>
                <a:ea typeface="Barlow" pitchFamily="34" charset="-122"/>
                <a:cs typeface="Barlow" pitchFamily="34" charset="-120"/>
              </a:rPr>
              <a:t>High R² Score:</a:t>
            </a:r>
            <a:pPr algn="l" indent="0" marL="0">
              <a:lnSpc>
                <a:spcPts val="2177"/>
              </a:lnSpc>
              <a:buNone/>
            </a:pPr>
            <a:r>
              <a:rPr lang="en-US" sz="1361" dirty="0">
                <a:solidFill>
                  <a:srgbClr val="E0E4E6"/>
                </a:solidFill>
                <a:latin typeface="Barlow" pitchFamily="34" charset="0"/>
                <a:ea typeface="Barlow" pitchFamily="34" charset="-122"/>
                <a:cs typeface="Barlow" pitchFamily="34" charset="-120"/>
              </a:rPr>
              <a:t> The model has an R² score of ~0.91, indicating that 91% of the variability in sales is explained by the independent variables (TV, radio, and newspaper advertising).</a:t>
            </a:r>
            <a:endParaRPr lang="en-US" sz="1361" dirty="0"/>
          </a:p>
        </p:txBody>
      </p:sp>
      <p:sp>
        <p:nvSpPr>
          <p:cNvPr id="8" name="Text 5"/>
          <p:cNvSpPr/>
          <p:nvPr/>
        </p:nvSpPr>
        <p:spPr>
          <a:xfrm>
            <a:off x="3395782" y="3202543"/>
            <a:ext cx="8115062" cy="553164"/>
          </a:xfrm>
          <a:prstGeom prst="rect">
            <a:avLst/>
          </a:prstGeom>
          <a:noFill/>
          <a:ln/>
        </p:spPr>
        <p:txBody>
          <a:bodyPr wrap="square" rtlCol="0" anchor="t"/>
          <a:lstStyle/>
          <a:p>
            <a:pPr algn="l" marL="342900" indent="-342900">
              <a:lnSpc>
                <a:spcPts val="2177"/>
              </a:lnSpc>
              <a:buSzPct val="100000"/>
              <a:buChar char="•"/>
            </a:pPr>
            <a:r>
              <a:rPr lang="en-US" sz="1361" b="1" dirty="0">
                <a:solidFill>
                  <a:srgbClr val="E0E4E6"/>
                </a:solidFill>
                <a:latin typeface="Barlow" pitchFamily="34" charset="0"/>
                <a:ea typeface="Barlow" pitchFamily="34" charset="-122"/>
                <a:cs typeface="Barlow" pitchFamily="34" charset="-120"/>
              </a:rPr>
              <a:t>Low Mean Squared Error:</a:t>
            </a:r>
            <a:pPr algn="l" indent="0" marL="0">
              <a:lnSpc>
                <a:spcPts val="2177"/>
              </a:lnSpc>
              <a:buNone/>
            </a:pPr>
            <a:r>
              <a:rPr lang="en-US" sz="1361" dirty="0">
                <a:solidFill>
                  <a:srgbClr val="E0E4E6"/>
                </a:solidFill>
                <a:latin typeface="Barlow" pitchFamily="34" charset="0"/>
                <a:ea typeface="Barlow" pitchFamily="34" charset="-122"/>
                <a:cs typeface="Barlow" pitchFamily="34" charset="-120"/>
              </a:rPr>
              <a:t> The model has a low mean squared error of ~2.91, reflecting its high level of accuracy.</a:t>
            </a:r>
            <a:endParaRPr lang="en-US" sz="1361" dirty="0"/>
          </a:p>
        </p:txBody>
      </p:sp>
      <p:sp>
        <p:nvSpPr>
          <p:cNvPr id="9" name="Text 6"/>
          <p:cNvSpPr/>
          <p:nvPr/>
        </p:nvSpPr>
        <p:spPr>
          <a:xfrm>
            <a:off x="3395782" y="3816191"/>
            <a:ext cx="8115062" cy="553164"/>
          </a:xfrm>
          <a:prstGeom prst="rect">
            <a:avLst/>
          </a:prstGeom>
          <a:noFill/>
          <a:ln/>
        </p:spPr>
        <p:txBody>
          <a:bodyPr wrap="square" rtlCol="0" anchor="t"/>
          <a:lstStyle/>
          <a:p>
            <a:pPr algn="l" marL="342900" indent="-342900">
              <a:lnSpc>
                <a:spcPts val="2177"/>
              </a:lnSpc>
              <a:buSzPct val="100000"/>
              <a:buChar char="•"/>
            </a:pPr>
            <a:r>
              <a:rPr lang="en-US" sz="1361" b="1" dirty="0">
                <a:solidFill>
                  <a:srgbClr val="E0E4E6"/>
                </a:solidFill>
                <a:latin typeface="Barlow" pitchFamily="34" charset="0"/>
                <a:ea typeface="Barlow" pitchFamily="34" charset="-122"/>
                <a:cs typeface="Barlow" pitchFamily="34" charset="-120"/>
              </a:rPr>
              <a:t>Linearity:</a:t>
            </a:r>
            <a:pPr algn="l" indent="0" marL="0">
              <a:lnSpc>
                <a:spcPts val="2177"/>
              </a:lnSpc>
              <a:buNone/>
            </a:pPr>
            <a:r>
              <a:rPr lang="en-US" sz="1361" dirty="0">
                <a:solidFill>
                  <a:srgbClr val="E0E4E6"/>
                </a:solidFill>
                <a:latin typeface="Barlow" pitchFamily="34" charset="0"/>
                <a:ea typeface="Barlow" pitchFamily="34" charset="-122"/>
                <a:cs typeface="Barlow" pitchFamily="34" charset="-120"/>
              </a:rPr>
              <a:t> The data points closely follow the red regression line, demonstrating a clear linear relationship between the independent variables and sales.</a:t>
            </a:r>
            <a:endParaRPr lang="en-US" sz="1361" dirty="0"/>
          </a:p>
        </p:txBody>
      </p:sp>
      <p:pic>
        <p:nvPicPr>
          <p:cNvPr id="10" name="Image 1" descr="preencoded.png">    </p:cNvPr>
          <p:cNvPicPr>
            <a:picLocks noChangeAspect="1"/>
          </p:cNvPicPr>
          <p:nvPr/>
        </p:nvPicPr>
        <p:blipFill>
          <a:blip r:embed="rId2"/>
          <a:stretch>
            <a:fillRect/>
          </a:stretch>
        </p:blipFill>
        <p:spPr>
          <a:xfrm>
            <a:off x="3119437" y="4563666"/>
            <a:ext cx="6252924" cy="4095750"/>
          </a:xfrm>
          <a:prstGeom prst="rect">
            <a:avLst/>
          </a:prstGeom>
        </p:spPr>
      </p:pic>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1082397"/>
            <a:ext cx="11987689" cy="1371600"/>
          </a:xfrm>
          <a:prstGeom prst="rect">
            <a:avLst/>
          </a:prstGeom>
          <a:noFill/>
          <a:ln/>
        </p:spPr>
        <p:txBody>
          <a:bodyPr wrap="square" rtlCol="0" anchor="t"/>
          <a:lstStyle/>
          <a:p>
            <a:pPr indent="0" marL="0">
              <a:lnSpc>
                <a:spcPts val="5400"/>
              </a:lnSpc>
              <a:buNone/>
            </a:pPr>
            <a:r>
              <a:rPr lang="en-US" sz="4320" b="1" dirty="0">
                <a:solidFill>
                  <a:srgbClr val="16FFBB"/>
                </a:solidFill>
                <a:latin typeface="Spline Sans" pitchFamily="34" charset="0"/>
                <a:ea typeface="Spline Sans" pitchFamily="34" charset="-122"/>
                <a:cs typeface="Spline Sans" pitchFamily="34" charset="-120"/>
              </a:rPr>
              <a:t>Predicting Sales Based on New Advertising Expenditures</a:t>
            </a:r>
            <a:endParaRPr lang="en-US" sz="4320" dirty="0"/>
          </a:p>
        </p:txBody>
      </p:sp>
      <p:sp>
        <p:nvSpPr>
          <p:cNvPr id="5" name="Text 2"/>
          <p:cNvSpPr/>
          <p:nvPr/>
        </p:nvSpPr>
        <p:spPr>
          <a:xfrm>
            <a:off x="1321356" y="2947749"/>
            <a:ext cx="11987689" cy="1185148"/>
          </a:xfrm>
          <a:prstGeom prst="rect">
            <a:avLst/>
          </a:prstGeom>
          <a:noFill/>
          <a:ln/>
        </p:spPr>
        <p:txBody>
          <a:bodyPr wrap="square" rtlCol="0" anchor="t"/>
          <a:lstStyle/>
          <a:p>
            <a:pPr indent="0" marL="0">
              <a:lnSpc>
                <a:spcPts val="3110"/>
              </a:lnSpc>
              <a:buNone/>
            </a:pPr>
            <a:r>
              <a:rPr lang="en-US" sz="1944" dirty="0">
                <a:solidFill>
                  <a:srgbClr val="E0E4E6"/>
                </a:solidFill>
                <a:latin typeface="Barlow" pitchFamily="34" charset="0"/>
                <a:ea typeface="Barlow" pitchFamily="34" charset="-122"/>
                <a:cs typeface="Barlow" pitchFamily="34" charset="-120"/>
              </a:rPr>
              <a:t>By analyzing the data and creating a machine learning model, we are now able to predict future sales based on upcoming advertising investments. According to our model, if a company were to spend $200 on TV advertising, $40 on radio, and $50 on newspaper ads, the predicted sales would be $19.87.</a:t>
            </a:r>
            <a:endParaRPr lang="en-US" sz="1944" dirty="0"/>
          </a:p>
        </p:txBody>
      </p:sp>
      <p:sp>
        <p:nvSpPr>
          <p:cNvPr id="6" name="Text 3"/>
          <p:cNvSpPr/>
          <p:nvPr/>
        </p:nvSpPr>
        <p:spPr>
          <a:xfrm>
            <a:off x="1321356" y="4410551"/>
            <a:ext cx="11987689" cy="1185148"/>
          </a:xfrm>
          <a:prstGeom prst="rect">
            <a:avLst/>
          </a:prstGeom>
          <a:noFill/>
          <a:ln/>
        </p:spPr>
        <p:txBody>
          <a:bodyPr wrap="square" rtlCol="0" anchor="t"/>
          <a:lstStyle/>
          <a:p>
            <a:pPr indent="0" marL="0">
              <a:lnSpc>
                <a:spcPts val="3110"/>
              </a:lnSpc>
              <a:buNone/>
            </a:pPr>
            <a:r>
              <a:rPr lang="en-US" sz="1944" dirty="0">
                <a:solidFill>
                  <a:srgbClr val="E0E4E6"/>
                </a:solidFill>
                <a:latin typeface="Barlow" pitchFamily="34" charset="0"/>
                <a:ea typeface="Barlow" pitchFamily="34" charset="-122"/>
                <a:cs typeface="Barlow" pitchFamily="34" charset="-120"/>
              </a:rPr>
              <a:t>This data-driven approach allows us to make more informed decisions about how to allocate advertising budgets to maximize sales. By understanding the relationship between advertising spend and sales, we can optimize our marketing mix and stay ahead of the competition.</a:t>
            </a:r>
            <a:endParaRPr lang="en-US" sz="1944" dirty="0"/>
          </a:p>
        </p:txBody>
      </p:sp>
      <p:pic>
        <p:nvPicPr>
          <p:cNvPr id="7" name="Image 1" descr="preencoded.png">    </p:cNvPr>
          <p:cNvPicPr>
            <a:picLocks noChangeAspect="1"/>
          </p:cNvPicPr>
          <p:nvPr/>
        </p:nvPicPr>
        <p:blipFill>
          <a:blip r:embed="rId2"/>
          <a:stretch>
            <a:fillRect/>
          </a:stretch>
        </p:blipFill>
        <p:spPr>
          <a:xfrm>
            <a:off x="1321356" y="5873353"/>
            <a:ext cx="6120289" cy="601028"/>
          </a:xfrm>
          <a:prstGeom prst="rect">
            <a:avLst/>
          </a:prstGeom>
        </p:spPr>
      </p:pic>
      <p:sp>
        <p:nvSpPr>
          <p:cNvPr id="8" name="Text 4"/>
          <p:cNvSpPr/>
          <p:nvPr/>
        </p:nvSpPr>
        <p:spPr>
          <a:xfrm>
            <a:off x="1321356" y="6752034"/>
            <a:ext cx="11987689" cy="395049"/>
          </a:xfrm>
          <a:prstGeom prst="rect">
            <a:avLst/>
          </a:prstGeom>
          <a:noFill/>
          <a:ln/>
        </p:spPr>
        <p:txBody>
          <a:bodyPr wrap="none" rtlCol="0" anchor="t"/>
          <a:lstStyle/>
          <a:p>
            <a:pPr indent="0" marL="0">
              <a:lnSpc>
                <a:spcPts val="3110"/>
              </a:lnSpc>
              <a:buNone/>
            </a:pPr>
            <a:endParaRPr lang="en-US" sz="1944"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0A081B">
              <a:alpha val="75000"/>
            </a:srgbClr>
          </a:solidFill>
          <a:ln/>
        </p:spPr>
      </p:sp>
      <p:sp>
        <p:nvSpPr>
          <p:cNvPr id="4" name="Text 1"/>
          <p:cNvSpPr/>
          <p:nvPr/>
        </p:nvSpPr>
        <p:spPr>
          <a:xfrm>
            <a:off x="2947154" y="494705"/>
            <a:ext cx="8735973" cy="999411"/>
          </a:xfrm>
          <a:prstGeom prst="rect">
            <a:avLst/>
          </a:prstGeom>
          <a:noFill/>
          <a:ln/>
        </p:spPr>
        <p:txBody>
          <a:bodyPr wrap="square" rtlCol="0" anchor="t"/>
          <a:lstStyle/>
          <a:p>
            <a:pPr indent="0" marL="0">
              <a:lnSpc>
                <a:spcPts val="3935"/>
              </a:lnSpc>
              <a:buNone/>
            </a:pPr>
            <a:r>
              <a:rPr lang="en-US" sz="3148" b="1" dirty="0">
                <a:solidFill>
                  <a:srgbClr val="16FFBB"/>
                </a:solidFill>
                <a:latin typeface="Spline Sans" pitchFamily="34" charset="0"/>
                <a:ea typeface="Spline Sans" pitchFamily="34" charset="-122"/>
                <a:cs typeface="Spline Sans" pitchFamily="34" charset="-120"/>
              </a:rPr>
              <a:t>Impact of Normalization on Linear Regression Model Performance</a:t>
            </a:r>
            <a:endParaRPr lang="en-US" sz="3148" dirty="0"/>
          </a:p>
        </p:txBody>
      </p:sp>
      <p:sp>
        <p:nvSpPr>
          <p:cNvPr id="5" name="Text 2"/>
          <p:cNvSpPr/>
          <p:nvPr/>
        </p:nvSpPr>
        <p:spPr>
          <a:xfrm>
            <a:off x="2947154" y="1853922"/>
            <a:ext cx="8735973" cy="287774"/>
          </a:xfrm>
          <a:prstGeom prst="rect">
            <a:avLst/>
          </a:prstGeom>
          <a:noFill/>
          <a:ln/>
        </p:spPr>
        <p:txBody>
          <a:bodyPr wrap="none" rtlCol="0" anchor="t"/>
          <a:lstStyle/>
          <a:p>
            <a:pPr indent="0" marL="0">
              <a:lnSpc>
                <a:spcPts val="2267"/>
              </a:lnSpc>
              <a:buNone/>
            </a:pPr>
            <a:r>
              <a:rPr lang="en-US" sz="1417" b="1" dirty="0">
                <a:solidFill>
                  <a:srgbClr val="E0E4E6"/>
                </a:solidFill>
                <a:latin typeface="Barlow" pitchFamily="34" charset="0"/>
                <a:ea typeface="Barlow" pitchFamily="34" charset="-122"/>
                <a:cs typeface="Barlow" pitchFamily="34" charset="-120"/>
              </a:rPr>
              <a:t>Key Findings:</a:t>
            </a:r>
            <a:endParaRPr lang="en-US" sz="1417" dirty="0"/>
          </a:p>
        </p:txBody>
      </p:sp>
      <p:sp>
        <p:nvSpPr>
          <p:cNvPr id="6" name="Text 3"/>
          <p:cNvSpPr/>
          <p:nvPr/>
        </p:nvSpPr>
        <p:spPr>
          <a:xfrm>
            <a:off x="3234928" y="2344103"/>
            <a:ext cx="8448199" cy="287774"/>
          </a:xfrm>
          <a:prstGeom prst="rect">
            <a:avLst/>
          </a:prstGeom>
          <a:noFill/>
          <a:ln/>
        </p:spPr>
        <p:txBody>
          <a:bodyPr wrap="none" rtlCol="0" anchor="t"/>
          <a:lstStyle/>
          <a:p>
            <a:pPr algn="l" marL="342900" indent="-342900">
              <a:lnSpc>
                <a:spcPts val="2267"/>
              </a:lnSpc>
              <a:buSzPct val="100000"/>
              <a:buChar char="•"/>
            </a:pPr>
            <a:r>
              <a:rPr lang="en-US" sz="1417" dirty="0">
                <a:solidFill>
                  <a:srgbClr val="E0E4E6"/>
                </a:solidFill>
                <a:latin typeface="Barlow" pitchFamily="34" charset="0"/>
                <a:ea typeface="Barlow" pitchFamily="34" charset="-122"/>
                <a:cs typeface="Barlow" pitchFamily="34" charset="-120"/>
              </a:rPr>
              <a:t>The performance metrics for the non-normalized and normalized datasets were nearly identical.</a:t>
            </a:r>
            <a:endParaRPr lang="en-US" sz="1417" dirty="0"/>
          </a:p>
        </p:txBody>
      </p:sp>
      <p:sp>
        <p:nvSpPr>
          <p:cNvPr id="7" name="Text 4"/>
          <p:cNvSpPr/>
          <p:nvPr/>
        </p:nvSpPr>
        <p:spPr>
          <a:xfrm>
            <a:off x="3234928" y="2694742"/>
            <a:ext cx="8448199" cy="575548"/>
          </a:xfrm>
          <a:prstGeom prst="rect">
            <a:avLst/>
          </a:prstGeom>
          <a:noFill/>
          <a:ln/>
        </p:spPr>
        <p:txBody>
          <a:bodyPr wrap="square" rtlCol="0" anchor="t"/>
          <a:lstStyle/>
          <a:p>
            <a:pPr algn="l" marL="342900" indent="-342900">
              <a:lnSpc>
                <a:spcPts val="2267"/>
              </a:lnSpc>
              <a:buSzPct val="100000"/>
              <a:buChar char="•"/>
            </a:pPr>
            <a:r>
              <a:rPr lang="en-US" sz="1417" dirty="0">
                <a:solidFill>
                  <a:srgbClr val="E0E4E6"/>
                </a:solidFill>
                <a:latin typeface="Barlow" pitchFamily="34" charset="0"/>
                <a:ea typeface="Barlow" pitchFamily="34" charset="-122"/>
                <a:cs typeface="Barlow" pitchFamily="34" charset="-120"/>
              </a:rPr>
              <a:t>This suggests that the normalization process did not significantly impact the overall performance of the linear regression model in this particular analysis.</a:t>
            </a:r>
            <a:endParaRPr lang="en-US" sz="1417" dirty="0"/>
          </a:p>
        </p:txBody>
      </p:sp>
      <p:pic>
        <p:nvPicPr>
          <p:cNvPr id="8" name="Image 1" descr="preencoded.png">    </p:cNvPr>
          <p:cNvPicPr>
            <a:picLocks noChangeAspect="1"/>
          </p:cNvPicPr>
          <p:nvPr/>
        </p:nvPicPr>
        <p:blipFill>
          <a:blip r:embed="rId2"/>
          <a:stretch>
            <a:fillRect/>
          </a:stretch>
        </p:blipFill>
        <p:spPr>
          <a:xfrm>
            <a:off x="2947154" y="3472696"/>
            <a:ext cx="6028492" cy="4263985"/>
          </a:xfrm>
          <a:prstGeom prst="rect">
            <a:avLst/>
          </a:prstGeom>
        </p:spPr>
      </p:pic>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
        <p:nvSpPr>
          <p:cNvPr id="4" name="Text 1"/>
          <p:cNvSpPr/>
          <p:nvPr/>
        </p:nvSpPr>
        <p:spPr>
          <a:xfrm>
            <a:off x="1321356" y="1069777"/>
            <a:ext cx="11987689" cy="1371600"/>
          </a:xfrm>
          <a:prstGeom prst="rect">
            <a:avLst/>
          </a:prstGeom>
          <a:noFill/>
          <a:ln/>
        </p:spPr>
        <p:txBody>
          <a:bodyPr wrap="square" rtlCol="0" anchor="t"/>
          <a:lstStyle/>
          <a:p>
            <a:pPr indent="0" marL="0">
              <a:lnSpc>
                <a:spcPts val="5400"/>
              </a:lnSpc>
              <a:buNone/>
            </a:pPr>
            <a:r>
              <a:rPr lang="en-US" sz="4320" b="1" dirty="0">
                <a:solidFill>
                  <a:srgbClr val="16FFBB"/>
                </a:solidFill>
                <a:latin typeface="Spline Sans" pitchFamily="34" charset="0"/>
                <a:ea typeface="Spline Sans" pitchFamily="34" charset="-122"/>
                <a:cs typeface="Spline Sans" pitchFamily="34" charset="-120"/>
              </a:rPr>
              <a:t>Impact of Radio and Newspaper Advertising on Sales Predictions</a:t>
            </a:r>
            <a:endParaRPr lang="en-US" sz="4320" dirty="0"/>
          </a:p>
        </p:txBody>
      </p:sp>
      <p:sp>
        <p:nvSpPr>
          <p:cNvPr id="5" name="Text 2"/>
          <p:cNvSpPr/>
          <p:nvPr/>
        </p:nvSpPr>
        <p:spPr>
          <a:xfrm>
            <a:off x="1716286" y="2935129"/>
            <a:ext cx="11592758"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E0E4E6"/>
                </a:solidFill>
                <a:latin typeface="Barlow" pitchFamily="34" charset="0"/>
                <a:ea typeface="Barlow" pitchFamily="34" charset="-122"/>
                <a:cs typeface="Barlow" pitchFamily="34" charset="-120"/>
              </a:rPr>
              <a:t>Performance Evaluation:</a:t>
            </a:r>
            <a:pPr algn="l" indent="0" marL="0">
              <a:lnSpc>
                <a:spcPts val="3110"/>
              </a:lnSpc>
              <a:buNone/>
            </a:pPr>
            <a:r>
              <a:rPr lang="en-US" sz="1944" dirty="0">
                <a:solidFill>
                  <a:srgbClr val="E0E4E6"/>
                </a:solidFill>
                <a:latin typeface="Barlow" pitchFamily="34" charset="0"/>
                <a:ea typeface="Barlow" pitchFamily="34" charset="-122"/>
                <a:cs typeface="Barlow" pitchFamily="34" charset="-120"/>
              </a:rPr>
              <a:t> The analysis examines how accurately the model predicts sales using only radio and newspaper advertising data, compared to the full model that includes TV advertising.</a:t>
            </a:r>
            <a:endParaRPr lang="en-US" sz="1944" dirty="0"/>
          </a:p>
        </p:txBody>
      </p:sp>
      <p:sp>
        <p:nvSpPr>
          <p:cNvPr id="6" name="Text 3"/>
          <p:cNvSpPr/>
          <p:nvPr/>
        </p:nvSpPr>
        <p:spPr>
          <a:xfrm>
            <a:off x="1716286" y="3811548"/>
            <a:ext cx="11592758"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E0E4E6"/>
                </a:solidFill>
                <a:latin typeface="Barlow" pitchFamily="34" charset="0"/>
                <a:ea typeface="Barlow" pitchFamily="34" charset="-122"/>
                <a:cs typeface="Barlow" pitchFamily="34" charset="-120"/>
              </a:rPr>
              <a:t>Findings:</a:t>
            </a:r>
            <a:pPr algn="l" indent="0" marL="0">
              <a:lnSpc>
                <a:spcPts val="3110"/>
              </a:lnSpc>
              <a:buNone/>
            </a:pPr>
            <a:r>
              <a:rPr lang="en-US" sz="1944" dirty="0">
                <a:solidFill>
                  <a:srgbClr val="E0E4E6"/>
                </a:solidFill>
                <a:latin typeface="Barlow" pitchFamily="34" charset="0"/>
                <a:ea typeface="Barlow" pitchFamily="34" charset="-122"/>
                <a:cs typeface="Barlow" pitchFamily="34" charset="-120"/>
              </a:rPr>
              <a:t> The predictions relying solely on radio and newspaper ad spend were slightly less accurate than the full model that incorporated TV advertising data.</a:t>
            </a:r>
            <a:endParaRPr lang="en-US" sz="1944" dirty="0"/>
          </a:p>
        </p:txBody>
      </p:sp>
      <p:sp>
        <p:nvSpPr>
          <p:cNvPr id="7" name="Text 4"/>
          <p:cNvSpPr/>
          <p:nvPr/>
        </p:nvSpPr>
        <p:spPr>
          <a:xfrm>
            <a:off x="1716286" y="4687967"/>
            <a:ext cx="11592758"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E0E4E6"/>
                </a:solidFill>
                <a:latin typeface="Barlow" pitchFamily="34" charset="0"/>
                <a:ea typeface="Barlow" pitchFamily="34" charset="-122"/>
                <a:cs typeface="Barlow" pitchFamily="34" charset="-120"/>
              </a:rPr>
              <a:t>Conclusion:</a:t>
            </a:r>
            <a:pPr algn="l" indent="0" marL="0">
              <a:lnSpc>
                <a:spcPts val="3110"/>
              </a:lnSpc>
              <a:buNone/>
            </a:pPr>
            <a:r>
              <a:rPr lang="en-US" sz="1944" dirty="0">
                <a:solidFill>
                  <a:srgbClr val="E0E4E6"/>
                </a:solidFill>
                <a:latin typeface="Barlow" pitchFamily="34" charset="0"/>
                <a:ea typeface="Barlow" pitchFamily="34" charset="-122"/>
                <a:cs typeface="Barlow" pitchFamily="34" charset="-120"/>
              </a:rPr>
              <a:t> This suggests that television advertising plays a meaningful role in predicting sales. Including TV ad data enhances the precision of the sales forecasts.</a:t>
            </a:r>
            <a:endParaRPr lang="en-US" sz="1944" dirty="0"/>
          </a:p>
        </p:txBody>
      </p:sp>
      <p:pic>
        <p:nvPicPr>
          <p:cNvPr id="8" name="Image 1" descr="preencoded.png">    </p:cNvPr>
          <p:cNvPicPr>
            <a:picLocks noChangeAspect="1"/>
          </p:cNvPicPr>
          <p:nvPr/>
        </p:nvPicPr>
        <p:blipFill>
          <a:blip r:embed="rId2"/>
          <a:stretch>
            <a:fillRect/>
          </a:stretch>
        </p:blipFill>
        <p:spPr>
          <a:xfrm>
            <a:off x="1321356" y="5755719"/>
            <a:ext cx="7067074" cy="1404104"/>
          </a:xfrm>
          <a:prstGeom prst="rect">
            <a:avLst/>
          </a:prstGeom>
        </p:spPr>
      </p:pic>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2024-07-29T15:49:26Z</dcterms:created>
  <dcterms:modified xsi:type="dcterms:W3CDTF">2024-07-29T15:49:26Z</dcterms:modified>
</cp:coreProperties>
</file>